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pdf" ContentType="application/pdf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1D3D1C-E11E-9544-88F9-413B797F20A1}" type="datetimeFigureOut">
              <a:rPr lang="en-US" smtClean="0"/>
              <a:pPr/>
              <a:t>3/16/13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B1B0E7-967C-6C47-B305-90AB9EF8C3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noun is a person, place</a:t>
            </a:r>
            <a:r>
              <a:rPr lang="en-US" baseline="0" dirty="0" smtClean="0"/>
              <a:t> or thing.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B0E7-967C-6C47-B305-90AB9EF8C3A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These are examples</a:t>
            </a:r>
            <a:r>
              <a:rPr lang="en-US" baseline="0" dirty="0" smtClean="0"/>
              <a:t> of a person.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B0E7-967C-6C47-B305-90AB9EF8C3A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These are examples of places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B0E7-967C-6C47-B305-90AB9EF8C3A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These</a:t>
            </a:r>
            <a:r>
              <a:rPr lang="en-US" baseline="0" dirty="0" smtClean="0"/>
              <a:t> are examples of things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B0E7-967C-6C47-B305-90AB9EF8C3A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Common nouns name</a:t>
            </a:r>
            <a:r>
              <a:rPr lang="en-US" baseline="0" dirty="0" smtClean="0"/>
              <a:t> any person, place, or thing.  They do not need a capital letter.</a:t>
            </a:r>
          </a:p>
          <a:p>
            <a:r>
              <a:rPr lang="en-US" baseline="0" dirty="0" smtClean="0"/>
              <a:t>Proper nouns name a particular person, place, or thing.  They must have </a:t>
            </a:r>
            <a:r>
              <a:rPr lang="en-US" baseline="0" smtClean="0"/>
              <a:t>capital letters.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B0E7-967C-6C47-B305-90AB9EF8C3A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34BF0-38CB-0540-9359-3B1222B48126}" type="datetimeFigureOut">
              <a:rPr lang="en-US" smtClean="0"/>
              <a:pPr/>
              <a:t>3/16/13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A9BFB-7D9E-0445-9412-1B7BF6EEC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34BF0-38CB-0540-9359-3B1222B48126}" type="datetimeFigureOut">
              <a:rPr lang="en-US" smtClean="0"/>
              <a:pPr/>
              <a:t>3/16/13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A9BFB-7D9E-0445-9412-1B7BF6EEC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34BF0-38CB-0540-9359-3B1222B48126}" type="datetimeFigureOut">
              <a:rPr lang="en-US" smtClean="0"/>
              <a:pPr/>
              <a:t>3/16/13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A9BFB-7D9E-0445-9412-1B7BF6EEC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34BF0-38CB-0540-9359-3B1222B48126}" type="datetimeFigureOut">
              <a:rPr lang="en-US" smtClean="0"/>
              <a:pPr/>
              <a:t>3/16/13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A9BFB-7D9E-0445-9412-1B7BF6EEC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34BF0-38CB-0540-9359-3B1222B48126}" type="datetimeFigureOut">
              <a:rPr lang="en-US" smtClean="0"/>
              <a:pPr/>
              <a:t>3/16/13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A9BFB-7D9E-0445-9412-1B7BF6EEC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34BF0-38CB-0540-9359-3B1222B48126}" type="datetimeFigureOut">
              <a:rPr lang="en-US" smtClean="0"/>
              <a:pPr/>
              <a:t>3/16/13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A9BFB-7D9E-0445-9412-1B7BF6EEC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34BF0-38CB-0540-9359-3B1222B48126}" type="datetimeFigureOut">
              <a:rPr lang="en-US" smtClean="0"/>
              <a:pPr/>
              <a:t>3/16/13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A9BFB-7D9E-0445-9412-1B7BF6EEC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34BF0-38CB-0540-9359-3B1222B48126}" type="datetimeFigureOut">
              <a:rPr lang="en-US" smtClean="0"/>
              <a:pPr/>
              <a:t>3/16/13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A9BFB-7D9E-0445-9412-1B7BF6EEC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34BF0-38CB-0540-9359-3B1222B48126}" type="datetimeFigureOut">
              <a:rPr lang="en-US" smtClean="0"/>
              <a:pPr/>
              <a:t>3/16/13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A9BFB-7D9E-0445-9412-1B7BF6EEC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34BF0-38CB-0540-9359-3B1222B48126}" type="datetimeFigureOut">
              <a:rPr lang="en-US" smtClean="0"/>
              <a:pPr/>
              <a:t>3/16/13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A9BFB-7D9E-0445-9412-1B7BF6EEC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34BF0-38CB-0540-9359-3B1222B48126}" type="datetimeFigureOut">
              <a:rPr lang="en-US" smtClean="0"/>
              <a:pPr/>
              <a:t>3/16/13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A9BFB-7D9E-0445-9412-1B7BF6EEC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34BF0-38CB-0540-9359-3B1222B48126}" type="datetimeFigureOut">
              <a:rPr lang="en-US" smtClean="0"/>
              <a:pPr/>
              <a:t>3/16/13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6A9BFB-7D9E-0445-9412-1B7BF6EEC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.pdf"/><Relationship Id="rId12" Type="http://schemas.openxmlformats.org/officeDocument/2006/relationships/image" Target="../media/image10.png"/><Relationship Id="rId13" Type="http://schemas.openxmlformats.org/officeDocument/2006/relationships/image" Target="../media/image11.pdf"/><Relationship Id="rId1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df"/><Relationship Id="rId4" Type="http://schemas.openxmlformats.org/officeDocument/2006/relationships/image" Target="../media/image2.png"/><Relationship Id="rId5" Type="http://schemas.openxmlformats.org/officeDocument/2006/relationships/image" Target="../media/image3.pdf"/><Relationship Id="rId6" Type="http://schemas.openxmlformats.org/officeDocument/2006/relationships/image" Target="../media/image4.png"/><Relationship Id="rId7" Type="http://schemas.openxmlformats.org/officeDocument/2006/relationships/image" Target="../media/image5.pdf"/><Relationship Id="rId8" Type="http://schemas.openxmlformats.org/officeDocument/2006/relationships/image" Target="../media/image6.png"/><Relationship Id="rId9" Type="http://schemas.openxmlformats.org/officeDocument/2006/relationships/image" Target="../media/image7.pdf"/><Relationship Id="rId10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df"/><Relationship Id="rId4" Type="http://schemas.openxmlformats.org/officeDocument/2006/relationships/image" Target="../media/image14.png"/><Relationship Id="rId5" Type="http://schemas.openxmlformats.org/officeDocument/2006/relationships/image" Target="../media/image15.jpeg"/><Relationship Id="rId6" Type="http://schemas.openxmlformats.org/officeDocument/2006/relationships/image" Target="../media/image16.pdf"/><Relationship Id="rId7" Type="http://schemas.openxmlformats.org/officeDocument/2006/relationships/image" Target="../media/image17.png"/><Relationship Id="rId8" Type="http://schemas.openxmlformats.org/officeDocument/2006/relationships/image" Target="../media/image18.png"/><Relationship Id="rId9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df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7" Type="http://schemas.openxmlformats.org/officeDocument/2006/relationships/image" Target="../media/image24.pdf"/><Relationship Id="rId8" Type="http://schemas.openxmlformats.org/officeDocument/2006/relationships/image" Target="../media/image25.png"/><Relationship Id="rId9" Type="http://schemas.openxmlformats.org/officeDocument/2006/relationships/image" Target="../media/image26.pdf"/><Relationship Id="rId10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44516" y="1012251"/>
            <a:ext cx="6902869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3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Nouns</a:t>
            </a:r>
            <a:endParaRPr lang="en-US" sz="13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35797" y="4680875"/>
            <a:ext cx="69028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 noun is a person, place or thing.</a:t>
            </a:r>
            <a:endParaRPr lang="en-US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 person</a:t>
            </a:r>
            <a:endParaRPr lang="en-US" sz="6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3"/>
              <a:srcRect l="-49181" r="-49181"/>
              <a:stretch>
                <a:fillRect/>
              </a:stretch>
            </p:blipFill>
          </mc:Choice>
          <mc:Fallback>
            <p:blipFill>
              <a:blip r:embed="rId4"/>
              <a:srcRect l="-49181" r="-49181"/>
              <a:stretch>
                <a:fillRect/>
              </a:stretch>
            </p:blipFill>
          </mc:Fallback>
        </mc:AlternateContent>
        <p:spPr>
          <a:xfrm>
            <a:off x="457200" y="883876"/>
            <a:ext cx="2846354" cy="1565385"/>
          </a:xfr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6946900" y="883876"/>
            <a:ext cx="1739900" cy="1663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3896519" y="1518680"/>
            <a:ext cx="1544637" cy="18611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9"/>
              <a:stretch>
                <a:fillRect/>
              </a:stretch>
            </p:blipFill>
          </mc:Choice>
          <mc:Fallback>
            <p:blipFill>
              <a:blip r:embed="rId10"/>
              <a:stretch>
                <a:fillRect/>
              </a:stretch>
            </p:blipFill>
          </mc:Fallback>
        </mc:AlternateContent>
        <p:spPr>
          <a:xfrm>
            <a:off x="1187195" y="3527730"/>
            <a:ext cx="1394575" cy="18256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1"/>
              <a:stretch>
                <a:fillRect/>
              </a:stretch>
            </p:blipFill>
          </mc:Choice>
          <mc:Fallback>
            <p:blipFill>
              <a:blip r:embed="rId12"/>
              <a:stretch>
                <a:fillRect/>
              </a:stretch>
            </p:blipFill>
          </mc:Fallback>
        </mc:AlternateContent>
        <p:spPr>
          <a:xfrm>
            <a:off x="6855460" y="3782331"/>
            <a:ext cx="1506016" cy="18097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3"/>
              <a:stretch>
                <a:fillRect/>
              </a:stretch>
            </p:blipFill>
          </mc:Choice>
          <mc:Fallback>
            <p:blipFill>
              <a:blip r:embed="rId14"/>
              <a:stretch>
                <a:fillRect/>
              </a:stretch>
            </p:blipFill>
          </mc:Fallback>
        </mc:AlternateContent>
        <p:spPr>
          <a:xfrm>
            <a:off x="3971766" y="4260850"/>
            <a:ext cx="1469390" cy="183673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93562" y="2449261"/>
            <a:ext cx="1488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policeman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4362613" y="3296897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boy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7156472" y="2631852"/>
            <a:ext cx="12231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librarian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318233" y="5361248"/>
            <a:ext cx="1263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students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581770" y="3551498"/>
            <a:ext cx="11373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teacher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4362613" y="5971504"/>
            <a:ext cx="10310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soldier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7182020" y="5509838"/>
            <a:ext cx="11975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children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5505480" y="3955430"/>
            <a:ext cx="14682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storyteller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 Place</a:t>
            </a:r>
            <a:endParaRPr lang="en-US" sz="6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3"/>
              <a:srcRect l="-11878" r="-11878"/>
              <a:stretch>
                <a:fillRect/>
              </a:stretch>
            </p:blipFill>
          </mc:Choice>
          <mc:Fallback>
            <p:blipFill>
              <a:blip r:embed="rId4"/>
              <a:srcRect l="-11878" r="-11878"/>
              <a:stretch>
                <a:fillRect/>
              </a:stretch>
            </p:blipFill>
          </mc:Fallback>
        </mc:AlternateContent>
        <p:spPr>
          <a:xfrm>
            <a:off x="457200" y="1417638"/>
            <a:ext cx="2843656" cy="1563901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97947" y="1297415"/>
            <a:ext cx="2488853" cy="16841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3148979" y="2704633"/>
            <a:ext cx="2489821" cy="186736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8800" y="4067408"/>
            <a:ext cx="1978554" cy="174637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59604" y="4067408"/>
            <a:ext cx="2727195" cy="204539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270128" y="3128776"/>
            <a:ext cx="6858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lake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1270128" y="5998336"/>
            <a:ext cx="9921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school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4049683" y="4693163"/>
            <a:ext cx="9387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beach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7436690" y="2989965"/>
            <a:ext cx="6335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city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6792423" y="6081932"/>
            <a:ext cx="15128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mountains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 Thing</a:t>
            </a:r>
            <a:endParaRPr lang="en-US" sz="6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3"/>
              <a:srcRect l="-28288" r="-28288"/>
              <a:stretch>
                <a:fillRect/>
              </a:stretch>
            </p:blipFill>
          </mc:Choice>
          <mc:Fallback>
            <p:blipFill>
              <a:blip r:embed="rId4"/>
              <a:srcRect l="-28288" r="-28288"/>
              <a:stretch>
                <a:fillRect/>
              </a:stretch>
            </p:blipFill>
          </mc:Fallback>
        </mc:AlternateContent>
        <p:spPr>
          <a:xfrm>
            <a:off x="5860548" y="1148937"/>
            <a:ext cx="3047144" cy="167581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0519" y="912227"/>
            <a:ext cx="1566998" cy="19125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56870" y="2526668"/>
            <a:ext cx="1506007" cy="149868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1120519" y="3276013"/>
            <a:ext cx="1778000" cy="2082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9"/>
              <a:stretch>
                <a:fillRect/>
              </a:stretch>
            </p:blipFill>
          </mc:Choice>
          <mc:Fallback>
            <p:blipFill>
              <a:blip r:embed="rId10"/>
              <a:stretch>
                <a:fillRect/>
              </a:stretch>
            </p:blipFill>
          </mc:Fallback>
        </mc:AlternateContent>
        <p:spPr>
          <a:xfrm>
            <a:off x="6246160" y="4025357"/>
            <a:ext cx="1509713" cy="194106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69619" y="2526669"/>
            <a:ext cx="653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dog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627618" y="5358813"/>
            <a:ext cx="12709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</a:t>
            </a:r>
            <a:r>
              <a:rPr lang="en-US" sz="2400" dirty="0" smtClean="0"/>
              <a:t>aint set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4101842" y="4025357"/>
            <a:ext cx="8792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apple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7178755" y="2757501"/>
            <a:ext cx="15080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</a:t>
            </a:r>
            <a:r>
              <a:rPr lang="en-US" sz="2400" dirty="0" smtClean="0"/>
              <a:t>occer ball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7617639" y="5411787"/>
            <a:ext cx="8773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globe</a:t>
            </a:r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Common Nouns and Proper Nouns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37459" y="2978248"/>
            <a:ext cx="719726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3200" dirty="0" smtClean="0"/>
              <a:t> A noun that names </a:t>
            </a:r>
            <a:r>
              <a:rPr lang="en-US" sz="3200" b="1" u="sng" dirty="0" smtClean="0"/>
              <a:t>any</a:t>
            </a:r>
            <a:r>
              <a:rPr lang="en-US" sz="3200" dirty="0" smtClean="0"/>
              <a:t> person, place, or thing is a </a:t>
            </a:r>
            <a:r>
              <a:rPr lang="en-US" sz="3200" b="1" u="sng" dirty="0" smtClean="0"/>
              <a:t>common noun</a:t>
            </a:r>
            <a:r>
              <a:rPr lang="en-US" sz="3200" dirty="0" smtClean="0"/>
              <a:t>. </a:t>
            </a:r>
          </a:p>
          <a:p>
            <a:pPr>
              <a:buFont typeface="Arial"/>
              <a:buChar char="•"/>
            </a:pPr>
            <a:endParaRPr lang="en-US" sz="3200" dirty="0" smtClean="0"/>
          </a:p>
          <a:p>
            <a:pPr>
              <a:buFont typeface="Arial"/>
              <a:buChar char="•"/>
            </a:pPr>
            <a:r>
              <a:rPr lang="en-US" sz="3200" dirty="0" smtClean="0"/>
              <a:t>A noun that names a </a:t>
            </a:r>
            <a:r>
              <a:rPr lang="en-US" sz="3200" b="1" u="sng" dirty="0" smtClean="0"/>
              <a:t>particular</a:t>
            </a:r>
            <a:r>
              <a:rPr lang="en-US" sz="3200" dirty="0" smtClean="0"/>
              <a:t> person, place, or thing is a proper noun.</a:t>
            </a:r>
          </a:p>
          <a:p>
            <a:endParaRPr lang="en-US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3-03-16 at 11.09.16 AM.png"/>
          <p:cNvPicPr>
            <a:picLocks noGrp="1" noChangeAspect="1"/>
          </p:cNvPicPr>
          <p:nvPr>
            <p:ph idx="1"/>
          </p:nvPr>
        </p:nvPicPr>
        <p:blipFill>
          <a:blip r:embed="rId3"/>
          <a:srcRect l="-8744" r="-8744"/>
          <a:stretch>
            <a:fillRect/>
          </a:stretch>
        </p:blipFill>
        <p:spPr>
          <a:xfrm>
            <a:off x="-533821" y="312879"/>
            <a:ext cx="10258046" cy="6202336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145</Words>
  <Application>Microsoft Macintosh PowerPoint</Application>
  <PresentationFormat>On-screen Show (4:3)</PresentationFormat>
  <Paragraphs>38</Paragraphs>
  <Slides>6</Slides>
  <Notes>5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A person</vt:lpstr>
      <vt:lpstr>A Place</vt:lpstr>
      <vt:lpstr>A Thing</vt:lpstr>
      <vt:lpstr>Common Nouns and Proper Nouns</vt:lpstr>
      <vt:lpstr>Slide 6</vt:lpstr>
    </vt:vector>
  </TitlesOfParts>
  <Company>Ogallala Public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 Dept</dc:creator>
  <cp:lastModifiedBy>IT Dept</cp:lastModifiedBy>
  <cp:revision>16</cp:revision>
  <dcterms:created xsi:type="dcterms:W3CDTF">2013-03-16T17:24:22Z</dcterms:created>
  <dcterms:modified xsi:type="dcterms:W3CDTF">2013-03-16T17:27:51Z</dcterms:modified>
</cp:coreProperties>
</file>